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7" r:id="rId3"/>
    <p:sldId id="258" r:id="rId5"/>
    <p:sldId id="328" r:id="rId6"/>
    <p:sldId id="326" r:id="rId7"/>
    <p:sldId id="327" r:id="rId8"/>
    <p:sldId id="329" r:id="rId9"/>
    <p:sldId id="330" r:id="rId10"/>
    <p:sldId id="341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2" r:id="rId22"/>
    <p:sldId id="343" r:id="rId23"/>
    <p:sldId id="344" r:id="rId24"/>
    <p:sldId id="267" r:id="rId25"/>
    <p:sldId id="268" r:id="rId26"/>
    <p:sldId id="362" r:id="rId27"/>
    <p:sldId id="345" r:id="rId28"/>
    <p:sldId id="346" r:id="rId29"/>
    <p:sldId id="347" r:id="rId30"/>
    <p:sldId id="348" r:id="rId31"/>
    <p:sldId id="349" r:id="rId32"/>
    <p:sldId id="351" r:id="rId33"/>
    <p:sldId id="350" r:id="rId34"/>
  </p:sldIdLst>
  <p:sldSz cx="9144000" cy="6858000" type="screen4x3"/>
  <p:notesSz cx="9144000" cy="6858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8F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14" autoAdjust="0"/>
  </p:normalViewPr>
  <p:slideViewPr>
    <p:cSldViewPr showGuides="1">
      <p:cViewPr varScale="1">
        <p:scale>
          <a:sx n="55" d="100"/>
          <a:sy n="55" d="100"/>
        </p:scale>
        <p:origin x="72" y="7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1810" y="-6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E299B-63A7-4D5D-8B1C-0F591CF6F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7061-97E9-43D1-90DF-17EAAD8DCF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78651-23C7-450B-A21A-2D0BBC9DF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1C4B7-2712-4B4B-872C-DFA7D5FBE8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970852" cy="3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</a:rPr>
              <a:t>高等代数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224268" y="0"/>
            <a:ext cx="3968806" cy="3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DB1B57B-F05E-4A1C-B6E7-FF5E2CF9A28F}" type="datetime1">
              <a:rPr lang="zh-CN" altLang="en-US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554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24268" y="6492070"/>
            <a:ext cx="3968806" cy="37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345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34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C93D8E-CE9A-442A-B2E7-0DC8182FE48B}" type="slidenum">
              <a:rPr lang="en-US" altLang="zh-CN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55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97188" y="533400"/>
            <a:ext cx="3403600" cy="25527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3416" y="3246566"/>
            <a:ext cx="6686243" cy="30859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重庆大学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1C4B7-2712-4B4B-872C-DFA7D5FBE8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" y="571857"/>
            <a:ext cx="7619048" cy="57142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24"/>
            <a:ext cx="9144000" cy="65527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microsoft.com/office/2007/relationships/hdphoto" Target="../media/image26.wdp"/><Relationship Id="rId3" Type="http://schemas.openxmlformats.org/officeDocument/2006/relationships/image" Target="../media/image25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2.wdp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0.wdp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45.wdp"/><Relationship Id="rId3" Type="http://schemas.openxmlformats.org/officeDocument/2006/relationships/image" Target="../media/image44.png"/><Relationship Id="rId2" Type="http://schemas.microsoft.com/office/2007/relationships/hdphoto" Target="../media/image43.wdp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microsoft.com/office/2007/relationships/hdphoto" Target="../media/image49.wdp"/><Relationship Id="rId3" Type="http://schemas.openxmlformats.org/officeDocument/2006/relationships/image" Target="../media/image48.png"/><Relationship Id="rId2" Type="http://schemas.microsoft.com/office/2007/relationships/hdphoto" Target="../media/image47.wdp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3.wdp"/><Relationship Id="rId3" Type="http://schemas.openxmlformats.org/officeDocument/2006/relationships/image" Target="../media/image52.png"/><Relationship Id="rId2" Type="http://schemas.microsoft.com/office/2007/relationships/hdphoto" Target="../media/image51.wdp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55.wdp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microsoft.com/office/2007/relationships/hdphoto" Target="../media/image57.wdp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microsoft.com/office/2007/relationships/hdphoto" Target="../media/image70.wdp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wmf"/><Relationship Id="rId3" Type="http://schemas.openxmlformats.org/officeDocument/2006/relationships/oleObject" Target="../embeddings/oleObject1.bin"/><Relationship Id="rId2" Type="http://schemas.microsoft.com/office/2007/relationships/hdphoto" Target="../media/image66.wdp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78.wdp"/><Relationship Id="rId3" Type="http://schemas.openxmlformats.org/officeDocument/2006/relationships/image" Target="../media/image77.png"/><Relationship Id="rId2" Type="http://schemas.microsoft.com/office/2007/relationships/hdphoto" Target="../media/image76.wdp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1.png"/><Relationship Id="rId2" Type="http://schemas.microsoft.com/office/2007/relationships/hdphoto" Target="../media/image80.wdp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83.wdp"/><Relationship Id="rId1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85.wdp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20.wdp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464A9-7234-46D5-84B6-8E871538E384}" type="slidenum">
              <a:rPr lang="en-US" altLang="zh-CN"/>
            </a:fld>
            <a:endParaRPr lang="en-US" altLang="zh-CN"/>
          </a:p>
        </p:txBody>
      </p:sp>
      <p:sp>
        <p:nvSpPr>
          <p:cNvPr id="3075" name="Rectangle 8"/>
          <p:cNvSpPr>
            <a:spLocks noChangeArrowheads="1"/>
          </p:cNvSpPr>
          <p:nvPr/>
        </p:nvSpPr>
        <p:spPr bwMode="auto">
          <a:xfrm>
            <a:off x="457200" y="533400"/>
            <a:ext cx="8229600" cy="5715000"/>
          </a:xfrm>
          <a:prstGeom prst="rect">
            <a:avLst/>
          </a:prstGeom>
          <a:noFill/>
          <a:ln w="9525" cap="rnd">
            <a:solidFill>
              <a:schemeClr val="folHlink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19"/>
          <p:cNvSpPr>
            <a:spLocks noGrp="1" noChangeArrowheads="1"/>
          </p:cNvSpPr>
          <p:nvPr>
            <p:ph type="title"/>
          </p:nvPr>
        </p:nvSpPr>
        <p:spPr>
          <a:xfrm>
            <a:off x="684213" y="836613"/>
            <a:ext cx="7772400" cy="1800225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B050"/>
                </a:solidFill>
              </a:rPr>
              <a:t>机器学习</a:t>
            </a:r>
            <a:br>
              <a:rPr lang="zh-CN" altLang="en-US" b="1" dirty="0">
                <a:solidFill>
                  <a:srgbClr val="00B050"/>
                </a:solidFill>
              </a:rPr>
            </a:br>
            <a:br>
              <a:rPr lang="zh-CN" altLang="en-US" sz="2000" b="1" dirty="0">
                <a:solidFill>
                  <a:srgbClr val="00B050"/>
                </a:solidFill>
              </a:rPr>
            </a:br>
            <a:r>
              <a:rPr lang="en-US" altLang="zh-CN" b="1" dirty="0">
                <a:solidFill>
                  <a:srgbClr val="00B050"/>
                </a:solidFill>
              </a:rPr>
              <a:t>Machine Learning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685800" y="3211513"/>
            <a:ext cx="77724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4400" dirty="0">
                <a:latin typeface="Times New Roman" panose="02020603050405020304" pitchFamily="18" charset="0"/>
              </a:rPr>
              <a:t>复习串讲</a:t>
            </a:r>
            <a:endParaRPr kumimoji="1" lang="zh-CN" altLang="en-US" sz="4400" dirty="0">
              <a:latin typeface="Times New Roman" panose="02020603050405020304" pitchFamily="18" charset="0"/>
            </a:endParaRPr>
          </a:p>
        </p:txBody>
      </p:sp>
      <p:sp>
        <p:nvSpPr>
          <p:cNvPr id="3078" name="Text Box 24"/>
          <p:cNvSpPr txBox="1">
            <a:spLocks noChangeArrowheads="1"/>
          </p:cNvSpPr>
          <p:nvPr/>
        </p:nvSpPr>
        <p:spPr bwMode="auto">
          <a:xfrm>
            <a:off x="2411760" y="4458245"/>
            <a:ext cx="627504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GB" sz="2800" dirty="0">
                <a:latin typeface="楷体_GB2312" pitchFamily="49" charset="-122"/>
                <a:ea typeface="楷体_GB2312" pitchFamily="49" charset="-122"/>
              </a:rPr>
              <a:t>重庆大学计算机学院</a:t>
            </a:r>
            <a:r>
              <a:rPr kumimoji="1" lang="en-GB" altLang="zh-CN" sz="28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何静媛</a:t>
            </a:r>
            <a:r>
              <a:rPr kumimoji="1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zh-CN" altLang="en-GB" sz="2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kumimoji="1" lang="en-GB" altLang="zh-CN" sz="2800" dirty="0">
                <a:latin typeface="Times New Roman" panose="02020603050405020304" pitchFamily="18" charset="0"/>
              </a:rPr>
              <a:t>Email：	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ibm_hjy@cqu.edu.cn</a:t>
            </a:r>
            <a:endParaRPr kumimoji="1"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365" t="5797" r="3456" b="8696"/>
          <a:stretch>
            <a:fillRect/>
          </a:stretch>
        </p:blipFill>
        <p:spPr>
          <a:xfrm>
            <a:off x="179512" y="-310595"/>
            <a:ext cx="8352928" cy="4248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160" y="3937877"/>
            <a:ext cx="3312368" cy="21485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124521"/>
            <a:ext cx="6095238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7488832" cy="576064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第三章 线性模型</a:t>
            </a: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62" y="1124744"/>
            <a:ext cx="9073838" cy="52251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611396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、线性几率回归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656" y="1186142"/>
            <a:ext cx="5832648" cy="52830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088" y="836712"/>
            <a:ext cx="8937708" cy="51125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6270" y="620688"/>
            <a:ext cx="1701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、多分类学习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OvO</a:t>
            </a: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endParaRPr lang="en-US" altLang="zh-CN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OvM</a:t>
            </a: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endParaRPr lang="en-US" altLang="zh-CN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MvM</a:t>
            </a:r>
            <a:r>
              <a:rPr lang="zh-CN" altLang="en-US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endParaRPr lang="zh-CN" altLang="en-US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08720"/>
            <a:ext cx="6228184" cy="3299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2" b="4908"/>
          <a:stretch>
            <a:fillRect/>
          </a:stretch>
        </p:blipFill>
        <p:spPr>
          <a:xfrm>
            <a:off x="846270" y="4365104"/>
            <a:ext cx="7189737" cy="23083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7584" y="76470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i="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</a:t>
            </a:r>
            <a:r>
              <a:rPr lang="zh-CN" altLang="en-US" sz="2400" i="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、类别不平衡问题</a:t>
            </a:r>
            <a:endParaRPr lang="zh-CN" altLang="en-US" sz="2400" i="0" dirty="0"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568" y="1337818"/>
            <a:ext cx="7776864" cy="418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类别不平衡（class-imbanlance）就是指分类问题中不同类别的训练样本相差悬殊的情况，例如正例有900个，而反例只有100个，这个时候我们就需要进行相应的处理来平衡这个问题。常见的做法有三种：</a:t>
            </a:r>
            <a:endParaRPr lang="en-US" altLang="zh-CN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在训练样本较多的类别中进行“欠采样”（undersampling）,比如从正例中采出100个。</a:t>
            </a:r>
            <a:endParaRPr lang="en-US" altLang="zh-CN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在训练样本较少的类别中进行“过采样”（oversampling）,例如通过对反例中的数据进行插值，来产生额外的反例。</a:t>
            </a:r>
            <a:endParaRPr lang="en-US" altLang="zh-CN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直接基于原数据集进行学习，对预测值进行“再缩放”处理。其中再缩放也是代价敏感学习的基础。</a:t>
            </a:r>
            <a:endParaRPr lang="zh-CN" altLang="en-US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</a:t>
            </a:r>
            <a:endParaRPr lang="zh-CN" altLang="en-US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373216"/>
            <a:ext cx="6988821" cy="1008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98072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zh-CN" altLang="en-US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章</a:t>
            </a:r>
            <a:r>
              <a:rPr lang="en-US" altLang="zh-CN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</a:t>
            </a:r>
            <a:r>
              <a:rPr lang="zh-CN" altLang="en-US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决策树</a:t>
            </a:r>
            <a:br>
              <a:rPr lang="zh-CN" altLang="en-US" i="0" dirty="0">
                <a:solidFill>
                  <a:srgbClr val="222226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917" y="1372079"/>
            <a:ext cx="9018490" cy="4987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34" t="4380" r="6837" b="44820"/>
          <a:stretch>
            <a:fillRect/>
          </a:stretch>
        </p:blipFill>
        <p:spPr>
          <a:xfrm>
            <a:off x="160846" y="980728"/>
            <a:ext cx="8822308" cy="43924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9618" r="30867"/>
          <a:stretch>
            <a:fillRect/>
          </a:stretch>
        </p:blipFill>
        <p:spPr>
          <a:xfrm>
            <a:off x="467544" y="1052736"/>
            <a:ext cx="7448592" cy="47525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0" r="-4679" b="19636"/>
          <a:stretch>
            <a:fillRect/>
          </a:stretch>
        </p:blipFill>
        <p:spPr>
          <a:xfrm>
            <a:off x="1936034" y="1700808"/>
            <a:ext cx="5688632" cy="2736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754" y="4529935"/>
            <a:ext cx="8480491" cy="21803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4485" y="799119"/>
            <a:ext cx="3471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sz="2800" b="1" i="0" dirty="0">
                <a:solidFill>
                  <a:srgbClr val="222226"/>
                </a:solidFill>
                <a:effectLst/>
                <a:latin typeface="PingFang SC"/>
              </a:rPr>
              <a:t>第五章  </a:t>
            </a:r>
            <a:r>
              <a:rPr lang="zh-CN" altLang="en-US" sz="2800" b="1" dirty="0">
                <a:solidFill>
                  <a:srgbClr val="222226"/>
                </a:solidFill>
                <a:latin typeface="PingFang SC"/>
              </a:rPr>
              <a:t>神经网络</a:t>
            </a:r>
            <a:endParaRPr lang="zh-CN" altLang="en-US" sz="2800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96" y="548680"/>
            <a:ext cx="6542857" cy="32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2186" b="9339"/>
          <a:stretch>
            <a:fillRect/>
          </a:stretch>
        </p:blipFill>
        <p:spPr>
          <a:xfrm>
            <a:off x="1129395" y="4058664"/>
            <a:ext cx="6342857" cy="12067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5661248"/>
            <a:ext cx="3312368" cy="346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720" y="6019309"/>
            <a:ext cx="2359312" cy="2466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32" y="6403345"/>
            <a:ext cx="2847819" cy="2977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18" y="2924944"/>
            <a:ext cx="8362982" cy="3434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-387424"/>
            <a:ext cx="6020754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07" y="404664"/>
            <a:ext cx="7920880" cy="21858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67" y="2732848"/>
            <a:ext cx="8602066" cy="4088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091" y="908720"/>
            <a:ext cx="8653818" cy="4320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329"/>
            <a:ext cx="9061025" cy="6345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1" y="259658"/>
            <a:ext cx="412605" cy="3610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483" y="1690684"/>
            <a:ext cx="5129213" cy="236458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3595" y="3968945"/>
            <a:ext cx="6462713" cy="84528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核函数的基本作用就是接受两个</a:t>
            </a:r>
            <a:r>
              <a:rPr lang="zh-CN" altLang="en-US" dirty="0">
                <a:solidFill>
                  <a:srgbClr val="FF0000"/>
                </a:solidFill>
              </a:rPr>
              <a:t>低维空间</a:t>
            </a:r>
            <a:r>
              <a:rPr lang="zh-CN" altLang="en-US" dirty="0"/>
              <a:t>里的向量，能够计算出经过某个变换后在</a:t>
            </a:r>
            <a:r>
              <a:rPr lang="zh-CN" altLang="en-US" dirty="0">
                <a:solidFill>
                  <a:srgbClr val="FF0000"/>
                </a:solidFill>
              </a:rPr>
              <a:t>高维空间</a:t>
            </a:r>
            <a:r>
              <a:rPr lang="zh-CN" altLang="en-US" dirty="0"/>
              <a:t>里的</a:t>
            </a:r>
            <a:r>
              <a:rPr lang="zh-CN" altLang="en-US" dirty="0">
                <a:solidFill>
                  <a:srgbClr val="FF0000"/>
                </a:solidFill>
              </a:rPr>
              <a:t>向量内积值</a:t>
            </a:r>
            <a:r>
              <a:rPr lang="zh-CN" altLang="en-US" dirty="0"/>
              <a:t>。                     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39" y="1947183"/>
            <a:ext cx="1297330" cy="328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94" y="1413402"/>
            <a:ext cx="1197870" cy="3728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811" y="2755685"/>
            <a:ext cx="568930" cy="3395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09" y="2078797"/>
            <a:ext cx="1505386" cy="4585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918" y="2191934"/>
            <a:ext cx="1969709" cy="345399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640412" y="4890318"/>
            <a:ext cx="40480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zh-CN" altLang="zh-CN" b="1" dirty="0">
                <a:solidFill>
                  <a:srgbClr val="000000"/>
                </a:solidFill>
                <a:ea typeface="PingFang SC"/>
              </a:rPr>
              <a:t>能不能在原始空间找到一个函数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K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(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xi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,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xj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)</a:t>
            </a:r>
            <a:r>
              <a:rPr lang="en-US" altLang="zh-CN" dirty="0">
                <a:solidFill>
                  <a:srgbClr val="000000"/>
                </a:solidFill>
                <a:ea typeface="PingFang SC"/>
              </a:rPr>
              <a:t> </a:t>
            </a:r>
            <a:endParaRPr lang="en-US" altLang="zh-CN" dirty="0">
              <a:solidFill>
                <a:srgbClr val="000000"/>
              </a:solidFill>
              <a:ea typeface="PingFang SC"/>
            </a:endParaRPr>
          </a:p>
          <a:p>
            <a:pPr defTabSz="685800"/>
            <a:r>
              <a:rPr lang="zh-CN" altLang="zh-CN" b="1" dirty="0">
                <a:solidFill>
                  <a:srgbClr val="000000"/>
                </a:solidFill>
                <a:ea typeface="PingFang SC"/>
              </a:rPr>
              <a:t>使得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K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(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xi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,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xj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)=&lt;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ϕ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(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xj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),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ϕ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(</a:t>
            </a:r>
            <a:r>
              <a:rPr lang="zh-CN" altLang="zh-CN" i="1" dirty="0">
                <a:solidFill>
                  <a:srgbClr val="000000"/>
                </a:solidFill>
                <a:ea typeface="MathJax_Math-italic"/>
              </a:rPr>
              <a:t>xj</a:t>
            </a:r>
            <a:r>
              <a:rPr lang="zh-CN" altLang="zh-CN" i="1" dirty="0">
                <a:solidFill>
                  <a:srgbClr val="000000"/>
                </a:solidFill>
                <a:ea typeface="MathJax_Main"/>
              </a:rPr>
              <a:t>)&gt;</a:t>
            </a:r>
            <a:r>
              <a:rPr lang="en-US" altLang="zh-CN" i="1" dirty="0">
                <a:solidFill>
                  <a:srgbClr val="000000"/>
                </a:solidFill>
                <a:ea typeface="PingFang SC"/>
              </a:rPr>
              <a:t> </a:t>
            </a:r>
            <a:r>
              <a:rPr lang="zh-CN" altLang="zh-CN" dirty="0">
                <a:solidFill>
                  <a:srgbClr val="000000"/>
                </a:solidFill>
                <a:ea typeface="PingFang SC"/>
              </a:rPr>
              <a:t>呢？</a:t>
            </a:r>
            <a:r>
              <a:rPr lang="zh-CN" altLang="zh-CN" dirty="0"/>
              <a:t> 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7</a:t>
            </a:r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章 贝叶斯分类器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1412776"/>
            <a:ext cx="7344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latin typeface="Arial" panose="020B0604020202020204" pitchFamily="34" charset="0"/>
              </a:rPr>
              <a:t>在机器学习中，对于有监督学习可以将其分为两类模型：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判别式模型</a:t>
            </a:r>
            <a:r>
              <a:rPr lang="zh-CN" altLang="en-US" sz="2400" b="1" i="0" dirty="0">
                <a:effectLst/>
                <a:latin typeface="Arial" panose="020B0604020202020204" pitchFamily="34" charset="0"/>
              </a:rPr>
              <a:t>和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生成式模型</a:t>
            </a:r>
            <a:r>
              <a:rPr lang="zh-CN" altLang="en-US" sz="2400" b="1" i="0" dirty="0">
                <a:effectLst/>
                <a:latin typeface="Arial" panose="020B0604020202020204" pitchFamily="34" charset="0"/>
              </a:rPr>
              <a:t>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09500" y="2459024"/>
            <a:ext cx="7776864" cy="141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假设我们有训练数据</a:t>
            </a:r>
            <a:r>
              <a:rPr lang="en-US" altLang="zh-CN" sz="2000" b="1" i="0" dirty="0">
                <a:effectLst/>
                <a:latin typeface="Arial" panose="020B0604020202020204" pitchFamily="34" charset="0"/>
              </a:rPr>
              <a:t>(X,Y)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sz="2000" b="1" i="0" dirty="0">
                <a:effectLst/>
                <a:latin typeface="Arial" panose="020B0604020202020204" pitchFamily="34" charset="0"/>
              </a:rPr>
              <a:t>X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是属性集合，</a:t>
            </a:r>
            <a:r>
              <a:rPr lang="en-US" altLang="zh-CN" sz="2000" b="1" i="0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是类别标记。这时来了一个新的样本样本 </a:t>
            </a:r>
            <a:r>
              <a:rPr lang="en-US" altLang="zh-CN" sz="2000" b="1" i="0" dirty="0">
                <a:effectLst/>
                <a:latin typeface="Arial" panose="020B0604020202020204" pitchFamily="34" charset="0"/>
              </a:rPr>
              <a:t>x 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，我们想要预测它的类别</a:t>
            </a:r>
            <a:r>
              <a:rPr lang="en-US" altLang="zh-CN" sz="2000" b="1" i="0" dirty="0">
                <a:effectLst/>
                <a:latin typeface="Arial" panose="020B0604020202020204" pitchFamily="34" charset="0"/>
              </a:rPr>
              <a:t>y</a:t>
            </a: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。</a:t>
            </a:r>
            <a:endParaRPr lang="zh-CN" altLang="en-US" sz="2000" b="1" i="0" dirty="0"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i="0" dirty="0">
                <a:effectLst/>
                <a:latin typeface="Arial" panose="020B0604020202020204" pitchFamily="34" charset="0"/>
              </a:rPr>
              <a:t>我们最终的目的是求得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最大的条件概率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sz="20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y|x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）作为新样本的分类。</a:t>
            </a:r>
            <a:endParaRPr lang="zh-CN" altLang="en-US" sz="2000" b="1" i="0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00" y="4307255"/>
            <a:ext cx="48965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222222"/>
                </a:solidFill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判别式模型是对条件概率建模，学习不同类别之间的最优边界，无法反映训练数据本身的特性，能力有限，其只能告诉我们分类的类别。</a:t>
            </a:r>
            <a:endParaRPr lang="zh-CN" altLang="en-US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6689" y="566124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决策树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1487" y="565321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神经网络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25664" y="5651216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支持向量机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箭头: 下 11"/>
          <p:cNvSpPr/>
          <p:nvPr/>
        </p:nvSpPr>
        <p:spPr>
          <a:xfrm>
            <a:off x="899592" y="5373216"/>
            <a:ext cx="288032" cy="288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>
            <a:off x="2248563" y="5343082"/>
            <a:ext cx="288032" cy="288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/>
          <p:cNvSpPr/>
          <p:nvPr/>
        </p:nvSpPr>
        <p:spPr>
          <a:xfrm>
            <a:off x="3707904" y="5312649"/>
            <a:ext cx="288032" cy="288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02137" y="4461210"/>
            <a:ext cx="2880320" cy="1417568"/>
          </a:xfrm>
          <a:prstGeom prst="ellipse">
            <a:avLst/>
          </a:prstGeom>
          <a:solidFill>
            <a:srgbClr val="0D0D8F"/>
          </a:solidFill>
          <a:ln>
            <a:solidFill>
              <a:srgbClr val="0D0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贝叶斯分类器是生成式模型</a:t>
            </a:r>
            <a:endParaRPr lang="zh-CN" altLang="en-US" sz="2400" b="1" dirty="0">
              <a:solidFill>
                <a:srgbClr val="FFFF00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151" y="687129"/>
            <a:ext cx="8723680" cy="1515165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87624" y="2202294"/>
          <a:ext cx="6391053" cy="101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Formula" r:id="rId3" imgW="21678900" imgH="3476625" progId="Equation.Ribbit">
                  <p:embed/>
                </p:oleObj>
              </mc:Choice>
              <mc:Fallback>
                <p:oleObj name="Formula" r:id="rId3" imgW="21678900" imgH="3476625" progId="Equation.Ribbit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2202294"/>
                        <a:ext cx="6391053" cy="1017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473" y="3783647"/>
            <a:ext cx="4151353" cy="1341322"/>
          </a:xfrm>
          <a:prstGeom prst="rect">
            <a:avLst/>
          </a:prstGeom>
        </p:spPr>
      </p:pic>
      <p:sp>
        <p:nvSpPr>
          <p:cNvPr id="6" name="箭头: 下 5"/>
          <p:cNvSpPr/>
          <p:nvPr/>
        </p:nvSpPr>
        <p:spPr>
          <a:xfrm>
            <a:off x="3923927" y="3325326"/>
            <a:ext cx="1152128" cy="525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5421555"/>
            <a:ext cx="8496944" cy="13987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489976"/>
            <a:ext cx="2238095" cy="38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502799"/>
            <a:ext cx="3371429" cy="5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1" y="1340768"/>
            <a:ext cx="4036345" cy="51571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4289769"/>
            <a:ext cx="2288057" cy="17027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38187" y="5681911"/>
            <a:ext cx="223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3              L            -1 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1484784"/>
            <a:ext cx="8710125" cy="20882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15816" y="764704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8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章  集成学习</a:t>
            </a: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3933056"/>
            <a:ext cx="21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Boosting</a:t>
            </a:r>
            <a:r>
              <a:rPr lang="zh-CN" altLang="en-US" b="1" dirty="0"/>
              <a:t>的工作流程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507" y="4586643"/>
            <a:ext cx="9042170" cy="15731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520" y="1703239"/>
            <a:ext cx="231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Bagging</a:t>
            </a:r>
            <a:r>
              <a:rPr lang="zh-CN" altLang="en-US" sz="2000" b="1" dirty="0"/>
              <a:t>的工作流程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388950"/>
            <a:ext cx="9035589" cy="31115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95736" y="2188029"/>
            <a:ext cx="1413846" cy="520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783" y="1484784"/>
            <a:ext cx="9317565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15816" y="764704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9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章  聚类</a:t>
            </a: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668" y="1397675"/>
            <a:ext cx="8262664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监督学习和无监督学习（非监督学习）解决的是两类工作。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对于监督学习，它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是通过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feature,label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对来学习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训练模型，然后基于模型预测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1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对于无监督学习，它只通过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本身来学习，发现数据的结构和隐藏的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（在未知中探索数据内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在结构）。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24" y="3380489"/>
            <a:ext cx="8980952" cy="33523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841800"/>
            <a:ext cx="7357350" cy="5174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99592" y="751344"/>
            <a:ext cx="7416824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/>
                <a:latin typeface="inherit"/>
              </a:rPr>
              <a:t>属性与标签</a:t>
            </a:r>
            <a:endParaRPr lang="zh-CN" altLang="en-US" sz="2400" b="1" dirty="0">
              <a:effectLst/>
              <a:latin typeface="inheri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effectLst/>
              </a:rPr>
              <a:t>属性空间（又称为样本空间，输入空间）</a:t>
            </a:r>
            <a:r>
              <a:rPr lang="zh-CN" altLang="en-US" sz="2400" dirty="0">
                <a:effectLst/>
              </a:rPr>
              <a:t>：描述数据的各个数据维度张成的空间</a:t>
            </a:r>
            <a:endParaRPr lang="zh-CN" altLang="en-US" sz="2400" dirty="0"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effectLst/>
              </a:rPr>
              <a:t>标签空间（又称为标记空间）</a:t>
            </a:r>
            <a:r>
              <a:rPr lang="zh-CN" altLang="en-US" sz="2400" dirty="0">
                <a:effectLst/>
              </a:rPr>
              <a:t>：所有标记的集合</a:t>
            </a:r>
            <a:endParaRPr lang="zh-CN" altLang="en-US" sz="240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zh-CN" altLang="en-US" sz="2400" dirty="0">
                <a:effectLst/>
              </a:rPr>
            </a:b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290" y="3212976"/>
            <a:ext cx="76200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50" y="620688"/>
            <a:ext cx="8981099" cy="24482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512"/>
          <a:stretch>
            <a:fillRect/>
          </a:stretch>
        </p:blipFill>
        <p:spPr>
          <a:xfrm>
            <a:off x="-21704" y="3645025"/>
            <a:ext cx="9144000" cy="122413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29197" y="3841592"/>
            <a:ext cx="8709619" cy="1551423"/>
            <a:chOff x="229197" y="3841592"/>
            <a:chExt cx="8709619" cy="1551423"/>
          </a:xfrm>
        </p:grpSpPr>
        <p:sp>
          <p:nvSpPr>
            <p:cNvPr id="12" name="文本框 11"/>
            <p:cNvSpPr txBox="1"/>
            <p:nvPr/>
          </p:nvSpPr>
          <p:spPr>
            <a:xfrm>
              <a:off x="2915815" y="4992905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函数</a:t>
              </a:r>
              <a:endParaRPr lang="zh-CN" altLang="en-US" sz="2000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48546" y="4992905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函数</a:t>
              </a:r>
              <a:endParaRPr lang="zh-CN" altLang="en-US" sz="2000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21816" y="499290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函数空间</a:t>
              </a:r>
              <a:endParaRPr lang="zh-CN" altLang="en-US" sz="20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813223" y="4026260"/>
              <a:ext cx="80342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假设</a:t>
              </a:r>
              <a:endParaRPr lang="zh-CN" altLang="en-US" sz="240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97249" y="4026260"/>
              <a:ext cx="80342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版本</a:t>
              </a:r>
              <a:endParaRPr lang="zh-CN" altLang="en-US" sz="24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81275" y="3841593"/>
              <a:ext cx="80342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版本</a:t>
              </a:r>
              <a:endParaRPr lang="en-US" altLang="zh-CN" sz="2400" b="1" dirty="0"/>
            </a:p>
            <a:p>
              <a:r>
                <a:rPr lang="zh-CN" altLang="en-US" sz="2400" b="1" dirty="0"/>
                <a:t>空间</a:t>
              </a:r>
              <a:endParaRPr lang="zh-CN" altLang="en-US" sz="2400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29197" y="3841592"/>
              <a:ext cx="80342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普通</a:t>
              </a:r>
              <a:endParaRPr lang="en-US" altLang="zh-CN" sz="2400" b="1" dirty="0"/>
            </a:p>
            <a:p>
              <a:r>
                <a:rPr lang="zh-CN" altLang="en-US" sz="2400" b="1" dirty="0"/>
                <a:t>函数</a:t>
              </a:r>
              <a:endParaRPr lang="zh-CN" altLang="en-US" sz="24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257275" y="3521281"/>
            <a:ext cx="142539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属性空间到标</a:t>
            </a:r>
            <a:endParaRPr lang="en-US" altLang="zh-CN" sz="1600" b="1" dirty="0"/>
          </a:p>
          <a:p>
            <a:r>
              <a:rPr lang="zh-CN" altLang="en-US" sz="1600" b="1" dirty="0"/>
              <a:t>签空间的映射</a:t>
            </a:r>
            <a:endParaRPr lang="zh-CN" altLang="en-US" sz="1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3690859" y="3522662"/>
            <a:ext cx="170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能够拟合训练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集上的所有数据</a:t>
            </a:r>
            <a:endParaRPr lang="zh-CN" altLang="en-US" sz="1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80907" y="3521281"/>
            <a:ext cx="101181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所有版本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的集合</a:t>
            </a:r>
            <a:endParaRPr lang="zh-CN" altLang="en-US" sz="16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1178080" y="5577164"/>
            <a:ext cx="541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真实问题中，不一定存在版本，更别说版本空间了。但是存在许多近似满足版本条件的假设</a:t>
            </a:r>
            <a:endParaRPr lang="zh-CN" altLang="en-US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0026" y="47667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i="0" dirty="0">
                <a:solidFill>
                  <a:srgbClr val="121212"/>
                </a:solidFill>
                <a:effectLst/>
                <a:latin typeface="-apple-system"/>
              </a:rPr>
              <a:t>第二章 模式评估与选择</a:t>
            </a:r>
            <a:endParaRPr lang="zh-CN" altLang="en-US" sz="32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568" y="1061447"/>
            <a:ext cx="8244916" cy="55673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i="0" dirty="0">
                <a:solidFill>
                  <a:srgbClr val="0D0D8F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三类误差</a:t>
            </a:r>
            <a:endParaRPr lang="zh-CN" altLang="en-US" sz="2400" i="0" dirty="0">
              <a:solidFill>
                <a:srgbClr val="0D0D8F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模型的误差分为训练误差，泛化误差和测试误差。</a:t>
            </a: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训练误差：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训练集上的训练所得模型与目标的差异</a:t>
            </a: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泛化误差：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在除去训练集的样本空间上训练所得模型与目标的差异</a:t>
            </a: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测试误差：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测试集上的训练所得模型与目标的差异</a:t>
            </a: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endParaRPr lang="en-US" altLang="zh-CN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0D0D8F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哪个指标是衡量模型性能最公平的指标？</a:t>
            </a:r>
            <a:endParaRPr lang="zh-CN" altLang="en-US" i="0" dirty="0">
              <a:solidFill>
                <a:srgbClr val="0D0D8F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   答：泛化误差</a:t>
            </a:r>
            <a:endParaRPr lang="en-US" altLang="zh-CN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i="0" dirty="0">
                <a:solidFill>
                  <a:srgbClr val="0D0D8F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为什么要谈测试误差？</a:t>
            </a:r>
            <a:endParaRPr lang="zh-CN" altLang="en-US" i="0" dirty="0">
              <a:solidFill>
                <a:srgbClr val="0D0D8F"/>
              </a:solidFill>
              <a:effectLst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   答：因为泛化误差要遍历整个除去训练集的样本空间，现实情况下不可能（因为你连样本空间的边界都不知道，几乎所有样本空间都是不可数的。比如自动驾驶，你能列出所有可能的驾驶场景吗？）</a:t>
            </a:r>
            <a:endParaRPr lang="zh-CN" altLang="en-US" b="1" i="0" dirty="0">
              <a:solidFill>
                <a:srgbClr val="121212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164429"/>
            <a:ext cx="3456384" cy="136341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18356" y="1795793"/>
          <a:ext cx="8507288" cy="4912624"/>
        </p:xfrm>
        <a:graphic>
          <a:graphicData uri="http://schemas.openxmlformats.org/drawingml/2006/table">
            <a:tbl>
              <a:tblPr/>
              <a:tblGrid>
                <a:gridCol w="1296144"/>
                <a:gridCol w="2957500"/>
                <a:gridCol w="2126822"/>
                <a:gridCol w="2126822"/>
              </a:tblGrid>
              <a:tr h="157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方法名称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操作流程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优点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</a:rPr>
                        <a:t>缺点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留出法</a:t>
                      </a:r>
                      <a:endParaRPr 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留</a:t>
                      </a:r>
                      <a:r>
                        <a:rPr lang="en-US" altLang="zh-CN" sz="1600" dirty="0">
                          <a:effectLst/>
                        </a:rPr>
                        <a:t>α</a:t>
                      </a:r>
                      <a:r>
                        <a:rPr lang="zh-CN" altLang="en-US" sz="1600" dirty="0">
                          <a:effectLst/>
                        </a:rPr>
                        <a:t>的数据作为测试集，剩下</a:t>
                      </a:r>
                      <a:r>
                        <a:rPr lang="en-US" altLang="zh-CN" sz="1600" dirty="0">
                          <a:effectLst/>
                        </a:rPr>
                        <a:t>α</a:t>
                      </a:r>
                      <a:r>
                        <a:rPr lang="zh-CN" altLang="en-US" sz="1600" dirty="0">
                          <a:effectLst/>
                        </a:rPr>
                        <a:t>作为训练集。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深度学习最常用的方法，简单易懂好操作，计算成本还小</a:t>
                      </a:r>
                      <a:endParaRPr lang="zh-CN" altLang="en-US" sz="160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但是结果可能可信度不算很高</a:t>
                      </a:r>
                      <a:endParaRPr lang="zh-CN" altLang="en-US" sz="160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5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K</a:t>
                      </a:r>
                      <a:r>
                        <a:rPr lang="zh-CN" altLang="en-US" sz="1600" dirty="0">
                          <a:effectLst/>
                        </a:rPr>
                        <a:t>折交叉验证法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将原数据切成大小相同的</a:t>
                      </a:r>
                      <a:r>
                        <a:rPr lang="en-US" altLang="zh-CN" sz="1600" dirty="0">
                          <a:effectLst/>
                        </a:rPr>
                        <a:t>K</a:t>
                      </a:r>
                      <a:r>
                        <a:rPr lang="zh-CN" altLang="en-US" sz="1600" dirty="0">
                          <a:effectLst/>
                        </a:rPr>
                        <a:t>份，然后开始进行</a:t>
                      </a:r>
                      <a:r>
                        <a:rPr lang="en-US" altLang="zh-CN" sz="1600" dirty="0">
                          <a:effectLst/>
                        </a:rPr>
                        <a:t>K</a:t>
                      </a:r>
                      <a:r>
                        <a:rPr lang="zh-CN" altLang="en-US" sz="1600" dirty="0">
                          <a:effectLst/>
                        </a:rPr>
                        <a:t>重循环，第</a:t>
                      </a:r>
                      <a:r>
                        <a:rPr lang="en-US" altLang="zh-CN" sz="1600" dirty="0" err="1">
                          <a:effectLst/>
                        </a:rPr>
                        <a:t>i</a:t>
                      </a:r>
                      <a:r>
                        <a:rPr lang="zh-CN" altLang="en-US" sz="1600" dirty="0">
                          <a:effectLst/>
                        </a:rPr>
                        <a:t>次循环使用第</a:t>
                      </a:r>
                      <a:r>
                        <a:rPr lang="en-US" altLang="zh-CN" sz="1600" dirty="0" err="1">
                          <a:effectLst/>
                        </a:rPr>
                        <a:t>i</a:t>
                      </a:r>
                      <a:r>
                        <a:rPr lang="zh-CN" altLang="en-US" sz="1600" dirty="0">
                          <a:effectLst/>
                        </a:rPr>
                        <a:t>份的数据作为测试集，剩余</a:t>
                      </a:r>
                      <a:r>
                        <a:rPr lang="en-US" altLang="zh-CN" sz="1600" dirty="0">
                          <a:effectLst/>
                        </a:rPr>
                        <a:t>K-1</a:t>
                      </a:r>
                      <a:r>
                        <a:rPr lang="zh-CN" altLang="en-US" sz="1600" dirty="0">
                          <a:effectLst/>
                        </a:rPr>
                        <a:t>份数据作为训练集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这个方法的可信度比较高，还能利用</a:t>
                      </a:r>
                      <a:r>
                        <a:rPr lang="en-US" altLang="zh-CN" sz="1600" dirty="0">
                          <a:effectLst/>
                        </a:rPr>
                        <a:t>seaborn</a:t>
                      </a:r>
                      <a:r>
                        <a:rPr lang="zh-CN" altLang="en-US" sz="1600" dirty="0">
                          <a:effectLst/>
                        </a:rPr>
                        <a:t>画出比一般</a:t>
                      </a:r>
                      <a:r>
                        <a:rPr lang="en-US" altLang="zh-CN" sz="1600" dirty="0">
                          <a:effectLst/>
                        </a:rPr>
                        <a:t>plot</a:t>
                      </a:r>
                      <a:r>
                        <a:rPr lang="zh-CN" altLang="en-US" sz="1600" dirty="0">
                          <a:effectLst/>
                        </a:rPr>
                        <a:t>看起来</a:t>
                      </a:r>
                      <a:r>
                        <a:rPr lang="en-US" altLang="zh-CN" sz="1600" dirty="0">
                          <a:effectLst/>
                        </a:rPr>
                        <a:t>NB</a:t>
                      </a:r>
                      <a:r>
                        <a:rPr lang="zh-CN" altLang="en-US" sz="1600" dirty="0">
                          <a:effectLst/>
                        </a:rPr>
                        <a:t>很多的置信度曲线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计算量比较大，适合传统机器学习模型，不适合大型神经网络。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862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自助法采样</a:t>
                      </a:r>
                      <a:endParaRPr 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假设原数据集为</a:t>
                      </a:r>
                      <a:r>
                        <a:rPr lang="en-US" altLang="zh-CN" sz="1600" dirty="0">
                          <a:effectLst/>
                        </a:rPr>
                        <a:t>D</a:t>
                      </a:r>
                      <a:r>
                        <a:rPr lang="zh-CN" altLang="en-US" sz="1600" dirty="0">
                          <a:effectLst/>
                        </a:rPr>
                        <a:t>，大小为</a:t>
                      </a:r>
                      <a:r>
                        <a:rPr lang="en-US" altLang="zh-CN" sz="1600" dirty="0">
                          <a:effectLst/>
                        </a:rPr>
                        <a:t>m</a:t>
                      </a:r>
                      <a:r>
                        <a:rPr lang="zh-CN" altLang="en-US" sz="1600" dirty="0">
                          <a:effectLst/>
                        </a:rPr>
                        <a:t>，我们有放回地从</a:t>
                      </a:r>
                      <a:r>
                        <a:rPr lang="en-US" altLang="zh-CN" sz="1600" dirty="0">
                          <a:effectLst/>
                        </a:rPr>
                        <a:t>D</a:t>
                      </a:r>
                      <a:r>
                        <a:rPr lang="zh-CN" altLang="en-US" sz="1600" dirty="0">
                          <a:effectLst/>
                        </a:rPr>
                        <a:t>中依次采样</a:t>
                      </a:r>
                      <a:r>
                        <a:rPr lang="en-US" altLang="zh-CN" sz="1600" dirty="0">
                          <a:effectLst/>
                        </a:rPr>
                        <a:t>m</a:t>
                      </a:r>
                      <a:r>
                        <a:rPr lang="zh-CN" altLang="en-US" sz="1600" dirty="0">
                          <a:effectLst/>
                        </a:rPr>
                        <a:t>次，得到</a:t>
                      </a:r>
                      <a:r>
                        <a:rPr lang="en-US" altLang="zh-CN" sz="1600" dirty="0">
                          <a:effectLst/>
                        </a:rPr>
                        <a:t>D‘</a:t>
                      </a:r>
                      <a:r>
                        <a:rPr lang="zh-CN" altLang="en-US" sz="1600" dirty="0">
                          <a:effectLst/>
                        </a:rPr>
                        <a:t>，将</a:t>
                      </a:r>
                      <a:r>
                        <a:rPr lang="en-US" altLang="zh-CN" sz="1600" dirty="0">
                          <a:effectLst/>
                        </a:rPr>
                        <a:t>D’</a:t>
                      </a:r>
                      <a:r>
                        <a:rPr lang="zh-CN" altLang="en-US" sz="1600" dirty="0">
                          <a:effectLst/>
                        </a:rPr>
                        <a:t>作为训练集，剩下的样本作为测试集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数据集较小时比较有效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改变了原数据的分布，引入了估计偏差，在数据集较大时会非常明显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4138" marR="54138" marT="13535" marB="1353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197" y="0"/>
            <a:ext cx="7776864" cy="3377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298" y="3507674"/>
            <a:ext cx="7776863" cy="3200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516" y="-171400"/>
            <a:ext cx="8712968" cy="55909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8600" y="5400946"/>
            <a:ext cx="8686800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Helvetica Neue"/>
              </a:rPr>
              <a:t>查准率：在预测结果中，预测出的真实正例所占所有预测正例中的比例（竖着来）</a:t>
            </a:r>
            <a:endParaRPr lang="zh-CN" altLang="en-US" b="1" i="0" dirty="0">
              <a:solidFill>
                <a:srgbClr val="C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Helvetica Neue"/>
              </a:rPr>
              <a:t>查全率：在真实情况中，预测出的真实正例所占所有真实情况中的比例（横着来）</a:t>
            </a:r>
            <a:endParaRPr lang="zh-CN" altLang="en-US" b="1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zcyZjkwYmM5ZDcxODlkMTYxMmEwMjJjMDRjNTU0ND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</Words>
  <Application>WPS 演示</Application>
  <PresentationFormat>全屏显示(4:3)</PresentationFormat>
  <Paragraphs>153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Times New Roman</vt:lpstr>
      <vt:lpstr>楷体_GB2312</vt:lpstr>
      <vt:lpstr>新宋体</vt:lpstr>
      <vt:lpstr>inherit</vt:lpstr>
      <vt:lpstr>AMGDT</vt:lpstr>
      <vt:lpstr>仿宋</vt:lpstr>
      <vt:lpstr>-apple-system</vt:lpstr>
      <vt:lpstr>方正粗黑宋简体</vt:lpstr>
      <vt:lpstr>Helvetica Neue</vt:lpstr>
      <vt:lpstr>Calibri</vt:lpstr>
      <vt:lpstr>微软雅黑</vt:lpstr>
      <vt:lpstr>Arial Unicode MS</vt:lpstr>
      <vt:lpstr>仿宋_GB2312</vt:lpstr>
      <vt:lpstr>PingFang SC</vt:lpstr>
      <vt:lpstr>MathJax_Math-italic</vt:lpstr>
      <vt:lpstr>MathJax_Main</vt:lpstr>
      <vt:lpstr>Office 主题</vt:lpstr>
      <vt:lpstr>Equation.Ribbit</vt:lpstr>
      <vt:lpstr>机器学习 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线性模型</vt:lpstr>
      <vt:lpstr>PowerPoint 演示文稿</vt:lpstr>
      <vt:lpstr>PowerPoint 演示文稿</vt:lpstr>
      <vt:lpstr>PowerPoint 演示文稿</vt:lpstr>
      <vt:lpstr>PowerPoint 演示文稿</vt:lpstr>
      <vt:lpstr>第4章-决策树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第7章 贝叶斯分类器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ZSHE</dc:creator>
  <cp:lastModifiedBy>Zhen jiawei</cp:lastModifiedBy>
  <cp:revision>151</cp:revision>
  <cp:lastPrinted>2016-05-18T04:44:00Z</cp:lastPrinted>
  <dcterms:created xsi:type="dcterms:W3CDTF">2016-05-18T01:14:00Z</dcterms:created>
  <dcterms:modified xsi:type="dcterms:W3CDTF">2024-05-14T08:35:01Z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2FF47D690EF543B78C27EF9F56170A8F_12</vt:lpwstr>
  </property>
  <property fmtid="{D5CDD505-2E9C-101B-9397-08002B2CF9AE}" pid="3" name="KSOProductBuildVer">
    <vt:lpwstr>2052-12.1.0.16729</vt:lpwstr>
  </property>
</Properties>
</file>